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88" r:id="rId3"/>
    <p:sldId id="292" r:id="rId4"/>
    <p:sldId id="291" r:id="rId5"/>
    <p:sldId id="293" r:id="rId6"/>
    <p:sldId id="290" r:id="rId7"/>
    <p:sldId id="294" r:id="rId8"/>
    <p:sldId id="295" r:id="rId9"/>
    <p:sldId id="296" r:id="rId10"/>
    <p:sldId id="297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Poppins" panose="02000000000000000000" pitchFamily="2" charset="0"/>
      <p:regular r:id="rId24"/>
      <p:bold r:id="rId25"/>
    </p:embeddedFont>
    <p:embeddedFont>
      <p:font typeface="Poppins SemiBold" panose="02000000000000000000" pitchFamily="2" charset="0"/>
      <p:bold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  <p:embeddedFont>
      <p:font typeface="Segoe UI Light" panose="020B0502040204020203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5F97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466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183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6A3C7D-2AC8-48B5-A03A-5913BE9AF6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A7BB3-D3F2-4A54-893F-6F861E1278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541D0-AFC4-4B1D-A73F-48C68A7E7760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36093-0845-4375-AF80-4229E4DA2B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11D46-4D81-4890-BB6A-8C82DBC565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D767-AC26-4B22-B737-64B70DD51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9A1D0-6A0B-477D-957D-B47897C94818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8A6B9-99DA-48B3-BCB1-A8DFD2D0D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8A6B9-99DA-48B3-BCB1-A8DFD2D0DA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A10A-21A5-4BD2-85B6-8B0FF423C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BDB83-3BE2-434A-BF65-5C3F685AC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A1DE-1C25-4078-9BB9-DD120A112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9F9A6-C5A0-4739-A61F-B1918C82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E0B18-6E12-4F2E-B6EF-D8744096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67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10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365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514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856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1D40-51B0-4BA6-BA31-CBB0978C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B60DC-9502-4A0D-9C24-F2D8410D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EF8C4-C13A-4E23-B5A0-F17A1D1C1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7304E-0536-4ACF-BE24-ED1A8974D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52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4891A-6B7F-4302-A9CA-D7B840B6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6DD2B-4960-41A1-A6C3-64D0BBFD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2F251-73FB-4F74-ACFF-18491CCC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EB086-23CF-4176-9AD5-92700319D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F6F-1B91-4AB1-B825-F74A884D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715FE-D953-417C-B501-F59A51BA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40FB96-82A5-49B2-8FC6-1A22EEFC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15D85-DAA6-4DD3-8A16-0BB53EA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29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B71C-B566-4574-8E71-04A94C409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40841-6DCD-4720-AB29-4254C847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2D069-6431-41AC-8DE1-0DDDCC5B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AE000-7A34-467B-80C0-291FD6A6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38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8605-50BF-405D-BEFD-DB2366691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D9071A-2093-492E-8620-B101AD507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22CE0-DEC4-4831-A4CA-98B7A3AB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A62D7-6D1A-4A7A-A221-A19BCFFD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43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D120-97FA-4808-A1A2-905C1219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652AD-2541-44D6-8A26-92FC433D6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46BA0-0C04-48F7-A569-718CC90F8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01128-D1EC-472C-A9EC-4865E4D3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EBD79-EF2B-4F0A-B7F5-49D970DB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057C1-C321-40C3-933B-2832FF44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3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ABA17-C84E-4ED7-9E22-6062D81D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8147-1C2F-469D-9668-51064DE92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91473-D6C9-4261-82D0-BF4DCA31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097ED-3A09-4B25-931C-79FDF1D49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882C6-015B-4973-B729-2C9EA9D3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66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EADCF-8D22-4A5E-A3FC-974AE4C2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2CC0E0-A34E-4F38-A8F4-0111A724E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5BDB2-84FA-4C45-9E7E-0C5905EA3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F831E-BCB0-4221-B105-B1DB0D2D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782E3-6104-4159-90A0-B803835A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F6BE-A429-4ADF-B7A9-86FE8CB7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5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81B7-9A04-4A2A-9F6D-D1BCD928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BD96B-8727-43D7-86E0-F68946E86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DB22F-F5FF-4653-B77C-C423583F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56195-692C-4083-96CA-CEAB176F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B8944-F9DC-484F-8C43-FD373FC8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64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CBCDF4-CF19-4271-AE52-3E69944BD7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DDC8C-C007-4B98-8275-4E6405FFA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4A04E-ABD4-406E-B88C-292F0D23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79E09-C345-4DA8-9D41-CB4D8212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EF40D-DC01-42F8-B940-262DC11A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3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6E53E1-68F6-4E14-9EE3-7D0776E272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7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9E861F-1A5A-4515-86CE-3609FA54B90B}"/>
              </a:ext>
            </a:extLst>
          </p:cNvPr>
          <p:cNvSpPr/>
          <p:nvPr userDrawn="1"/>
        </p:nvSpPr>
        <p:spPr>
          <a:xfrm>
            <a:off x="0" y="0"/>
            <a:ext cx="3846286" cy="6858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3746BD-D5E2-4762-8292-50C367DC7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757"/>
            <a:ext cx="7247040" cy="4082486"/>
          </a:xfrm>
          <a:prstGeom prst="rect">
            <a:avLst/>
          </a:prstGeom>
          <a:effectLst>
            <a:outerShdw blurRad="660400" dist="317500" dir="5400000" sx="95000" sy="95000" algn="t" rotWithShape="0">
              <a:schemeClr val="tx1">
                <a:alpha val="40000"/>
              </a:schemeClr>
            </a:outerShdw>
          </a:effec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6CFC46A-9FCF-4E3A-8589-A415BDF8AA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41646" y="1729288"/>
            <a:ext cx="5212587" cy="3254192"/>
          </a:xfrm>
          <a:custGeom>
            <a:avLst/>
            <a:gdLst>
              <a:gd name="connsiteX0" fmla="*/ 0 w 5212587"/>
              <a:gd name="connsiteY0" fmla="*/ 0 h 3254192"/>
              <a:gd name="connsiteX1" fmla="*/ 5212587 w 5212587"/>
              <a:gd name="connsiteY1" fmla="*/ 0 h 3254192"/>
              <a:gd name="connsiteX2" fmla="*/ 5212587 w 5212587"/>
              <a:gd name="connsiteY2" fmla="*/ 3254192 h 3254192"/>
              <a:gd name="connsiteX3" fmla="*/ 0 w 5212587"/>
              <a:gd name="connsiteY3" fmla="*/ 3254192 h 325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2587" h="3254192">
                <a:moveTo>
                  <a:pt x="0" y="0"/>
                </a:moveTo>
                <a:lnTo>
                  <a:pt x="5212587" y="0"/>
                </a:lnTo>
                <a:lnTo>
                  <a:pt x="5212587" y="3254192"/>
                </a:lnTo>
                <a:lnTo>
                  <a:pt x="0" y="3254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10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110ED-4CDE-4F25-AF33-6AF83976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EE2A0-E9E6-4E67-806A-CE25E6D3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54D85-1E2D-4336-92DB-9CD3D95D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5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CC28-9B23-4717-81B4-B8BA380E3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78581-317E-49B3-A162-3D2383CC4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DF438-3F47-41C0-A7D1-60D975B5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548EE-94BC-4D8B-AA6D-BD6DDA0C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C439A-F445-41C4-B48B-4A3E695F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5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9D57-7AF4-45FF-8BA4-364F6EAE5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3B76B-DAA0-429E-82C4-8F597F123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32E3F-6ABE-4414-9B44-ACC226132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525FD-69CF-493E-A6A3-1CB829A7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0FC46-6156-4EA1-99EA-43570885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2046A-4030-4B79-8072-1DA8607A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3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CAC9-FDDF-4503-BD4E-E8328E1D1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8A381-761F-4DEF-9D60-14A72BAB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EF31F-E312-4447-B525-C8948754E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7B6C8-9E90-4115-BC99-249404D8C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F2B82-45B0-43C3-94A4-360671003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37002-D941-45BF-9AB8-5C8F5659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356CE-5ADC-43FF-AEE3-2FE3ECD8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911347-8614-4A18-B4D2-27179A9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48E55-0B1B-4CE9-91D0-7F52A7A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99972-2B8D-46AD-86B2-BB9BBE189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8CCCB-1EE4-4E7B-A2D9-92C83F47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558CD-FABB-49C0-9ED8-1486B3ED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1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35787CB-90E6-4147-B731-B501D10E7AA6}"/>
              </a:ext>
            </a:extLst>
          </p:cNvPr>
          <p:cNvSpPr/>
          <p:nvPr userDrawn="1"/>
        </p:nvSpPr>
        <p:spPr>
          <a:xfrm>
            <a:off x="8412480" y="0"/>
            <a:ext cx="3779520" cy="6858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D36F55-1922-4867-8444-A84EDF9CB6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2572" y="1097279"/>
            <a:ext cx="6343650" cy="3695700"/>
          </a:xfrm>
          <a:custGeom>
            <a:avLst/>
            <a:gdLst>
              <a:gd name="connsiteX0" fmla="*/ 0 w 6343650"/>
              <a:gd name="connsiteY0" fmla="*/ 0 h 3695700"/>
              <a:gd name="connsiteX1" fmla="*/ 6343650 w 6343650"/>
              <a:gd name="connsiteY1" fmla="*/ 0 h 3695700"/>
              <a:gd name="connsiteX2" fmla="*/ 6343650 w 6343650"/>
              <a:gd name="connsiteY2" fmla="*/ 3695700 h 3695700"/>
              <a:gd name="connsiteX3" fmla="*/ 0 w 6343650"/>
              <a:gd name="connsiteY3" fmla="*/ 369570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3650" h="3695700">
                <a:moveTo>
                  <a:pt x="0" y="0"/>
                </a:moveTo>
                <a:lnTo>
                  <a:pt x="6343650" y="0"/>
                </a:lnTo>
                <a:lnTo>
                  <a:pt x="6343650" y="3695700"/>
                </a:lnTo>
                <a:lnTo>
                  <a:pt x="0" y="3695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110ED-4CDE-4F25-AF33-6AF83976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EE2A0-E9E6-4E67-806A-CE25E6D3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54D85-1E2D-4336-92DB-9CD3D95D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oogle Shape;112;p19" descr="A black rectangle with a white surface&#10;&#10;Description automatically generated with low confidence">
            <a:extLst>
              <a:ext uri="{FF2B5EF4-FFF2-40B4-BE49-F238E27FC236}">
                <a16:creationId xmlns:a16="http://schemas.microsoft.com/office/drawing/2014/main" id="{41B263BF-1E2F-4EE4-BBD3-9A73DFDE6B0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202082" y="998290"/>
            <a:ext cx="6554145" cy="4861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53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2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84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E3139-47D7-47BB-AF44-00405DCC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C3440-25FC-43EE-B9F8-29AE35A1F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9680F-454A-40FB-A1B4-7602DD0CC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2395-8C7E-4B34-8B0D-3D2F5CCE5A5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84E9-0CA9-4DE6-9CA3-A5A207730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46BC0-841C-4E45-98F5-2FE7A912C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8882-FE11-408D-91FB-14B9581CF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56" r:id="rId19"/>
    <p:sldLayoutId id="2147483657" r:id="rId20"/>
    <p:sldLayoutId id="2147483658" r:id="rId21"/>
    <p:sldLayoutId id="2147483659" r:id="rId22"/>
    <p:sldLayoutId id="2147483660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Placeholder 92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95FD05B-12B8-4046-A33C-8CAAE32654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867674-D997-4849-9842-E8011E8B86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5F9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58C40B9-D61D-457D-89BB-13FC1C7D4BEA}"/>
              </a:ext>
            </a:extLst>
          </p:cNvPr>
          <p:cNvGrpSpPr/>
          <p:nvPr/>
        </p:nvGrpSpPr>
        <p:grpSpPr>
          <a:xfrm>
            <a:off x="0" y="321014"/>
            <a:ext cx="274320" cy="552860"/>
            <a:chOff x="0" y="321014"/>
            <a:chExt cx="274320" cy="552860"/>
          </a:xfrm>
          <a:solidFill>
            <a:schemeClr val="bg1"/>
          </a:solidFill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EDEC224-FD90-4C49-8140-4607D047C28E}"/>
                </a:ext>
              </a:extLst>
            </p:cNvPr>
            <p:cNvSpPr/>
            <p:nvPr/>
          </p:nvSpPr>
          <p:spPr>
            <a:xfrm>
              <a:off x="0" y="321014"/>
              <a:ext cx="27432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6C7D447-52F7-439C-95FB-EE17E6BE7A28}"/>
                </a:ext>
              </a:extLst>
            </p:cNvPr>
            <p:cNvSpPr/>
            <p:nvPr/>
          </p:nvSpPr>
          <p:spPr>
            <a:xfrm>
              <a:off x="0" y="528864"/>
              <a:ext cx="27432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D7424C8-7BC6-4FF0-8BE9-74C76A35CDA6}"/>
                </a:ext>
              </a:extLst>
            </p:cNvPr>
            <p:cNvSpPr/>
            <p:nvPr/>
          </p:nvSpPr>
          <p:spPr>
            <a:xfrm>
              <a:off x="0" y="736714"/>
              <a:ext cx="27432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33B722C-92D3-42A2-B681-596F0CAE5AE9}"/>
              </a:ext>
            </a:extLst>
          </p:cNvPr>
          <p:cNvCxnSpPr/>
          <p:nvPr/>
        </p:nvCxnSpPr>
        <p:spPr>
          <a:xfrm rot="16200000">
            <a:off x="10960181" y="6287482"/>
            <a:ext cx="0" cy="5933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4ED6F14-2C5D-445D-8A42-C8CF0B9DA6BE}"/>
              </a:ext>
            </a:extLst>
          </p:cNvPr>
          <p:cNvSpPr txBox="1"/>
          <p:nvPr/>
        </p:nvSpPr>
        <p:spPr>
          <a:xfrm>
            <a:off x="11266077" y="6445676"/>
            <a:ext cx="707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NEXT</a:t>
            </a:r>
          </a:p>
        </p:txBody>
      </p:sp>
      <p:sp>
        <p:nvSpPr>
          <p:cNvPr id="90" name="Chevron 31">
            <a:extLst>
              <a:ext uri="{FF2B5EF4-FFF2-40B4-BE49-F238E27FC236}">
                <a16:creationId xmlns:a16="http://schemas.microsoft.com/office/drawing/2014/main" id="{5247A0D8-60E3-42F4-AFE1-FE02BA8D01B0}"/>
              </a:ext>
            </a:extLst>
          </p:cNvPr>
          <p:cNvSpPr/>
          <p:nvPr/>
        </p:nvSpPr>
        <p:spPr>
          <a:xfrm rot="10800000" flipH="1" flipV="1">
            <a:off x="11973194" y="6531058"/>
            <a:ext cx="78558" cy="106236"/>
          </a:xfrm>
          <a:prstGeom prst="chevron">
            <a:avLst>
              <a:gd name="adj" fmla="val 833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D6C29D4-49CC-44DA-8FB9-459D34C19337}"/>
              </a:ext>
            </a:extLst>
          </p:cNvPr>
          <p:cNvGrpSpPr/>
          <p:nvPr/>
        </p:nvGrpSpPr>
        <p:grpSpPr>
          <a:xfrm>
            <a:off x="1021080" y="1630710"/>
            <a:ext cx="10149840" cy="3596580"/>
            <a:chOff x="1021080" y="1945277"/>
            <a:chExt cx="10149840" cy="3596580"/>
          </a:xfrm>
        </p:grpSpPr>
        <p:pic>
          <p:nvPicPr>
            <p:cNvPr id="9" name="Picture 8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9FFAC92B-A623-4588-9B87-258631EE9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2" t="37059" r="10707" b="36863"/>
            <a:stretch/>
          </p:blipFill>
          <p:spPr>
            <a:xfrm>
              <a:off x="1021080" y="1945277"/>
              <a:ext cx="10149840" cy="202692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B33A84A-EBC2-4EAD-B273-6BC146CA097E}"/>
                </a:ext>
              </a:extLst>
            </p:cNvPr>
            <p:cNvSpPr txBox="1"/>
            <p:nvPr/>
          </p:nvSpPr>
          <p:spPr>
            <a:xfrm>
              <a:off x="1386159" y="3972197"/>
              <a:ext cx="941968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Introducing a dealership controlled lead generator.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This product allows you to supply shoppers with a current credit score and financial tools.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You get: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An Exclusive shopper with a credit score and a 25-line item summery.  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Visit https://www.scorenavigator.com/affiliateauto to register your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491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4DED2F-EE56-4F38-B657-86B9077A67DA}"/>
              </a:ext>
            </a:extLst>
          </p:cNvPr>
          <p:cNvSpPr/>
          <p:nvPr/>
        </p:nvSpPr>
        <p:spPr>
          <a:xfrm>
            <a:off x="8276492" y="0"/>
            <a:ext cx="39155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4EA475-AE73-4B4D-8AE5-D9D29063E841}"/>
              </a:ext>
            </a:extLst>
          </p:cNvPr>
          <p:cNvGrpSpPr/>
          <p:nvPr/>
        </p:nvGrpSpPr>
        <p:grpSpPr>
          <a:xfrm>
            <a:off x="5382217" y="434539"/>
            <a:ext cx="5697263" cy="5988922"/>
            <a:chOff x="5719993" y="589268"/>
            <a:chExt cx="5112997" cy="5374745"/>
          </a:xfrm>
          <a:effectLst>
            <a:outerShdw blurRad="381000" dist="317500" algn="ctr" rotWithShape="0">
              <a:schemeClr val="bg1">
                <a:lumMod val="75000"/>
                <a:alpha val="40000"/>
              </a:schemeClr>
            </a:outerShdw>
          </a:effectLst>
        </p:grpSpPr>
        <p:pic>
          <p:nvPicPr>
            <p:cNvPr id="3" name="Content Placeholder 8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E31918C3-BD8D-4B3D-BEE1-B46F7DC4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9993" y="589268"/>
              <a:ext cx="5112997" cy="2983052"/>
            </a:xfrm>
            <a:prstGeom prst="rect">
              <a:avLst/>
            </a:prstGeom>
            <a:ln>
              <a:gradFill flip="none" rotWithShape="1">
                <a:gsLst>
                  <a:gs pos="0">
                    <a:srgbClr val="125F97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</p:pic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31E795B-A6F8-4236-8E2C-20FC524AB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/>
          </p:blipFill>
          <p:spPr>
            <a:xfrm>
              <a:off x="5719993" y="3572320"/>
              <a:ext cx="5112997" cy="2391693"/>
            </a:xfrm>
            <a:prstGeom prst="rect">
              <a:avLst/>
            </a:prstGeom>
            <a:ln>
              <a:gradFill flip="none" rotWithShape="1">
                <a:gsLst>
                  <a:gs pos="0">
                    <a:srgbClr val="125F97"/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EB551D-DD05-4831-96FF-72E2830C9BDF}"/>
              </a:ext>
            </a:extLst>
          </p:cNvPr>
          <p:cNvGrpSpPr/>
          <p:nvPr/>
        </p:nvGrpSpPr>
        <p:grpSpPr>
          <a:xfrm>
            <a:off x="534987" y="2444115"/>
            <a:ext cx="4305300" cy="1969770"/>
            <a:chOff x="617220" y="2290227"/>
            <a:chExt cx="4305300" cy="19697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24A5AB-868C-4952-97FD-B00BE7743A78}"/>
                </a:ext>
              </a:extLst>
            </p:cNvPr>
            <p:cNvSpPr txBox="1"/>
            <p:nvPr/>
          </p:nvSpPr>
          <p:spPr>
            <a:xfrm>
              <a:off x="617220" y="2875002"/>
              <a:ext cx="43053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Once the shopper clicks the link you advertise it will take them to a branded enrollment page. The enrollment gives the member access for 30 days. The dealership has unlimited access to the members information.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AFFAC6-7301-49DC-8DC5-0A8941A4CE8A}"/>
                </a:ext>
              </a:extLst>
            </p:cNvPr>
            <p:cNvSpPr txBox="1"/>
            <p:nvPr/>
          </p:nvSpPr>
          <p:spPr>
            <a:xfrm>
              <a:off x="617220" y="2290227"/>
              <a:ext cx="43053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125F97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How To Enroll</a:t>
              </a:r>
            </a:p>
          </p:txBody>
        </p: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21B2CCC-5E7B-45B8-ADD4-C0F54065AE46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10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1AC28A-9E4E-4D33-ACC1-06AB2EFF2843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15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07208A-70F7-4E16-B62C-815E8161A3E9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2B05E90-2358-41D7-BBC9-6B029F94A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17" name="Shape">
            <a:extLst>
              <a:ext uri="{FF2B5EF4-FFF2-40B4-BE49-F238E27FC236}">
                <a16:creationId xmlns:a16="http://schemas.microsoft.com/office/drawing/2014/main" id="{467EFBB0-D2C9-416F-871C-0D4477AC2E8A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02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A330E04-14E2-45F6-9BD8-D7E5979C6B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r="576"/>
          <a:stretch/>
        </p:blipFill>
        <p:spPr>
          <a:xfrm>
            <a:off x="1041646" y="1729288"/>
            <a:ext cx="5212587" cy="3254192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1AF977-4A0F-4BB4-88D8-972AA3BF07E7}"/>
              </a:ext>
            </a:extLst>
          </p:cNvPr>
          <p:cNvSpPr txBox="1"/>
          <p:nvPr/>
        </p:nvSpPr>
        <p:spPr>
          <a:xfrm>
            <a:off x="7184028" y="2457965"/>
            <a:ext cx="4170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25F97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Agent Dashboard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598227-7649-40E6-B002-CB995D003DAE}"/>
              </a:ext>
            </a:extLst>
          </p:cNvPr>
          <p:cNvSpPr txBox="1"/>
          <p:nvPr/>
        </p:nvSpPr>
        <p:spPr>
          <a:xfrm>
            <a:off x="7184028" y="3042740"/>
            <a:ext cx="4170072" cy="1357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125F97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latin typeface="Poppins" panose="02000000000000000000" pitchFamily="2" charset="0"/>
                <a:cs typeface="Poppins" panose="02000000000000000000" pitchFamily="2" charset="0"/>
              </a:rPr>
              <a:t>Track Members Enrolled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125F97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latin typeface="Poppins" panose="02000000000000000000" pitchFamily="2" charset="0"/>
                <a:cs typeface="Poppins" panose="02000000000000000000" pitchFamily="2" charset="0"/>
              </a:rPr>
              <a:t>Purchase Redemption Codes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125F97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latin typeface="Poppins" panose="02000000000000000000" pitchFamily="2" charset="0"/>
                <a:cs typeface="Poppins" panose="02000000000000000000" pitchFamily="2" charset="0"/>
              </a:rPr>
              <a:t>Referral Link for Enrollments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125F97"/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latin typeface="Poppins" panose="02000000000000000000" pitchFamily="2" charset="0"/>
                <a:cs typeface="Poppins" panose="02000000000000000000" pitchFamily="2" charset="0"/>
              </a:rPr>
              <a:t>Banners and Videos for Advertising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0D7C70-DF34-4A71-9B5C-242AAA3FD6CE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2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DF953-783A-41D8-880D-95101611708F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27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8903A16-7A1D-4059-9517-DE245803D459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28" name="Picture 2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1E67E9A-4C96-446E-B764-09F21B16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29" name="Shape">
            <a:extLst>
              <a:ext uri="{FF2B5EF4-FFF2-40B4-BE49-F238E27FC236}">
                <a16:creationId xmlns:a16="http://schemas.microsoft.com/office/drawing/2014/main" id="{B9423087-1800-4D30-B51D-87241A96E919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6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BB2A095-EB40-448D-8E58-8A62C86F0DB4}"/>
              </a:ext>
            </a:extLst>
          </p:cNvPr>
          <p:cNvSpPr/>
          <p:nvPr/>
        </p:nvSpPr>
        <p:spPr>
          <a:xfrm>
            <a:off x="0" y="1946186"/>
            <a:ext cx="12192000" cy="2965628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E6F20C-FA3D-4E21-9370-F68312C63568}"/>
              </a:ext>
            </a:extLst>
          </p:cNvPr>
          <p:cNvGrpSpPr/>
          <p:nvPr/>
        </p:nvGrpSpPr>
        <p:grpSpPr>
          <a:xfrm>
            <a:off x="6511124" y="2831914"/>
            <a:ext cx="4859516" cy="1194173"/>
            <a:chOff x="650122" y="1508223"/>
            <a:chExt cx="4859516" cy="11941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F6FFB2C-BF49-4F6A-9EDA-0C1E569C9416}"/>
                </a:ext>
              </a:extLst>
            </p:cNvPr>
            <p:cNvSpPr txBox="1"/>
            <p:nvPr/>
          </p:nvSpPr>
          <p:spPr>
            <a:xfrm>
              <a:off x="650122" y="1508223"/>
              <a:ext cx="41700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125F97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Marketing Tools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76D6F-A4D8-463C-9B7B-44F16CB2CDB4}"/>
                </a:ext>
              </a:extLst>
            </p:cNvPr>
            <p:cNvSpPr txBox="1"/>
            <p:nvPr/>
          </p:nvSpPr>
          <p:spPr>
            <a:xfrm>
              <a:off x="650122" y="2092998"/>
              <a:ext cx="4859516" cy="609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  <a:buClr>
                  <a:srgbClr val="125F97"/>
                </a:buClr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Located inside of the dashboard, marketing materials such as videos and banners are available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501988-9BD1-4968-ADC2-8AC5054CAAD6}"/>
              </a:ext>
            </a:extLst>
          </p:cNvPr>
          <p:cNvGrpSpPr/>
          <p:nvPr/>
        </p:nvGrpSpPr>
        <p:grpSpPr>
          <a:xfrm>
            <a:off x="614289" y="300537"/>
            <a:ext cx="5481711" cy="6256925"/>
            <a:chOff x="492369" y="1129197"/>
            <a:chExt cx="4872111" cy="5561116"/>
          </a:xfrm>
          <a:effectLst>
            <a:outerShdw blurRad="317500" algn="ctr" rotWithShape="0">
              <a:schemeClr val="bg1">
                <a:lumMod val="75000"/>
                <a:alpha val="40000"/>
              </a:schemeClr>
            </a:outerShdw>
          </a:effectLst>
        </p:grpSpPr>
        <p:pic>
          <p:nvPicPr>
            <p:cNvPr id="9" name="Content Placeholder 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E5B79274-A5BD-4826-B908-323FDD523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tretch/>
          </p:blipFill>
          <p:spPr>
            <a:xfrm>
              <a:off x="492369" y="2750353"/>
              <a:ext cx="4872111" cy="393996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A23CECF-9CCE-4B5B-925E-7D11C305C86E}"/>
                </a:ext>
              </a:extLst>
            </p:cNvPr>
            <p:cNvGrpSpPr/>
            <p:nvPr/>
          </p:nvGrpSpPr>
          <p:grpSpPr>
            <a:xfrm>
              <a:off x="492369" y="1129197"/>
              <a:ext cx="4872111" cy="1621155"/>
              <a:chOff x="492369" y="747313"/>
              <a:chExt cx="6019801" cy="200303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8BCB52D-DEB3-46B0-BE57-B6648A737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369" y="747313"/>
                <a:ext cx="6019801" cy="2003039"/>
              </a:xfrm>
              <a:prstGeom prst="rect">
                <a:avLst/>
              </a:prstGeom>
            </p:spPr>
          </p:pic>
          <p:pic>
            <p:nvPicPr>
              <p:cNvPr id="5" name="Picture 4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4DEA65A8-72D5-4560-8A1A-AC99D5024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42" t="37059" r="10707" b="36863"/>
              <a:stretch/>
            </p:blipFill>
            <p:spPr>
              <a:xfrm>
                <a:off x="3711809" y="1559080"/>
                <a:ext cx="2513731" cy="501992"/>
              </a:xfrm>
              <a:prstGeom prst="rect">
                <a:avLst/>
              </a:prstGeom>
              <a:solidFill>
                <a:schemeClr val="tx1"/>
              </a:solidFill>
            </p:spPr>
          </p:pic>
          <p:pic>
            <p:nvPicPr>
              <p:cNvPr id="10" name="Picture 9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019C307F-38D8-4921-B540-99B5B21581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42" t="37059" r="10707" b="36863"/>
              <a:stretch/>
            </p:blipFill>
            <p:spPr>
              <a:xfrm>
                <a:off x="760265" y="1559080"/>
                <a:ext cx="2513731" cy="501992"/>
              </a:xfrm>
              <a:prstGeom prst="rect">
                <a:avLst/>
              </a:prstGeom>
              <a:solidFill>
                <a:schemeClr val="tx1"/>
              </a:solidFill>
            </p:spPr>
          </p:pic>
        </p:grp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4143140-9EAD-4B25-9D0E-0C185CA21069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3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F25C5E-C787-4B83-91D3-5528B71D13E0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21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2ED9212-A446-4FE9-A87D-5807EF915C85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22" name="Picture 2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3C7CD14-7502-4E74-BC67-5F7E0B7BF6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23" name="Shape">
            <a:extLst>
              <a:ext uri="{FF2B5EF4-FFF2-40B4-BE49-F238E27FC236}">
                <a16:creationId xmlns:a16="http://schemas.microsoft.com/office/drawing/2014/main" id="{3999EAC6-9012-414A-AF58-EEC5C1F4FD9A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315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708AC8-7FC9-4869-9532-4334480D9A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r="3861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FD79D2-14BB-43BA-BA5C-D2E669275F33}"/>
              </a:ext>
            </a:extLst>
          </p:cNvPr>
          <p:cNvGrpSpPr/>
          <p:nvPr/>
        </p:nvGrpSpPr>
        <p:grpSpPr>
          <a:xfrm>
            <a:off x="535778" y="2290227"/>
            <a:ext cx="4503420" cy="1969770"/>
            <a:chOff x="617220" y="2290227"/>
            <a:chExt cx="4503420" cy="19697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96038A-125F-4F84-B95E-3E7AD5ACF212}"/>
                </a:ext>
              </a:extLst>
            </p:cNvPr>
            <p:cNvSpPr txBox="1"/>
            <p:nvPr/>
          </p:nvSpPr>
          <p:spPr>
            <a:xfrm>
              <a:off x="617220" y="2875002"/>
              <a:ext cx="43053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You control pricing and volume. By purchasing codes the shopper clicks your advertised link and goes to the enrollment page the built-in code allows them to bypass putting in payment information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A54224-3AAF-4D28-91E7-F353EEA2EB53}"/>
                </a:ext>
              </a:extLst>
            </p:cNvPr>
            <p:cNvSpPr txBox="1"/>
            <p:nvPr/>
          </p:nvSpPr>
          <p:spPr>
            <a:xfrm>
              <a:off x="617220" y="2290227"/>
              <a:ext cx="4503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125F97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Redemption Codes</a:t>
              </a:r>
            </a:p>
          </p:txBody>
        </p: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2741677-EFEF-4D82-A8A5-B51338397534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4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BC2183-B422-4FFD-9D61-82E3109BA2D0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24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A5DA2D-36C6-4C0A-A633-45B02AA37489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9A0FA69-0BBE-4366-817B-B5B7BE6F7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26" name="Shape">
            <a:extLst>
              <a:ext uri="{FF2B5EF4-FFF2-40B4-BE49-F238E27FC236}">
                <a16:creationId xmlns:a16="http://schemas.microsoft.com/office/drawing/2014/main" id="{970B7A8A-1180-4352-B2C4-A649B56F9FC5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38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D341DA-CD60-441F-9952-CEB70CBE8C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" b="140"/>
          <a:stretch/>
        </p:blipFill>
        <p:spPr>
          <a:xfrm>
            <a:off x="5312572" y="1097279"/>
            <a:ext cx="6343650" cy="36957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2FB4E-6055-44DA-B480-474F296C0566}"/>
              </a:ext>
            </a:extLst>
          </p:cNvPr>
          <p:cNvGrpSpPr/>
          <p:nvPr/>
        </p:nvGrpSpPr>
        <p:grpSpPr>
          <a:xfrm>
            <a:off x="534987" y="2664176"/>
            <a:ext cx="4503420" cy="1529649"/>
            <a:chOff x="617220" y="2290227"/>
            <a:chExt cx="4503420" cy="15296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CC6334-CE87-4744-823C-80D32569E75D}"/>
                </a:ext>
              </a:extLst>
            </p:cNvPr>
            <p:cNvSpPr txBox="1"/>
            <p:nvPr/>
          </p:nvSpPr>
          <p:spPr>
            <a:xfrm>
              <a:off x="617220" y="2875002"/>
              <a:ext cx="4305300" cy="9448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Here you will enter your credit card details to purchase the codes for your account.</a:t>
              </a:r>
            </a:p>
            <a:p>
              <a:pPr algn="just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You may add more codes as you need them.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83AC0E-6858-4576-AA7B-0138E19EDA1B}"/>
                </a:ext>
              </a:extLst>
            </p:cNvPr>
            <p:cNvSpPr txBox="1"/>
            <p:nvPr/>
          </p:nvSpPr>
          <p:spPr>
            <a:xfrm>
              <a:off x="617220" y="2290227"/>
              <a:ext cx="45034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125F97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Redemption Codes</a:t>
              </a: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ADDFA7E-7A27-4985-BCF0-172D867DCC4A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5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C48CE9-0DA8-4DA5-93C7-092782E22D73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20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0ED51A7-6674-441D-AA2D-A0970598C6BB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21" name="Picture 2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A0A8ED8-EC9C-4C38-B530-47FFB7D32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22" name="Shape">
            <a:extLst>
              <a:ext uri="{FF2B5EF4-FFF2-40B4-BE49-F238E27FC236}">
                <a16:creationId xmlns:a16="http://schemas.microsoft.com/office/drawing/2014/main" id="{7DBFB982-0C76-45BC-950F-06742B70DEC1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82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59">
            <a:extLst>
              <a:ext uri="{FF2B5EF4-FFF2-40B4-BE49-F238E27FC236}">
                <a16:creationId xmlns:a16="http://schemas.microsoft.com/office/drawing/2014/main" id="{ABD3ED21-5196-4D5E-814E-6D1246B45393}"/>
              </a:ext>
            </a:extLst>
          </p:cNvPr>
          <p:cNvSpPr/>
          <p:nvPr/>
        </p:nvSpPr>
        <p:spPr>
          <a:xfrm flipH="1" flipV="1">
            <a:off x="6573067" y="0"/>
            <a:ext cx="5625245" cy="6858000"/>
          </a:xfrm>
          <a:custGeom>
            <a:avLst/>
            <a:gdLst>
              <a:gd name="connsiteX0" fmla="*/ 0 w 6045670"/>
              <a:gd name="connsiteY0" fmla="*/ 6858000 h 6858000"/>
              <a:gd name="connsiteX1" fmla="*/ 2783128 w 6045670"/>
              <a:gd name="connsiteY1" fmla="*/ 6858000 h 6858000"/>
              <a:gd name="connsiteX2" fmla="*/ 2803900 w 6045670"/>
              <a:gd name="connsiteY2" fmla="*/ 6548170 h 6858000"/>
              <a:gd name="connsiteX3" fmla="*/ 6016777 w 6045670"/>
              <a:gd name="connsiteY3" fmla="*/ 0 h 6858000"/>
              <a:gd name="connsiteX4" fmla="*/ 0 w 604567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5670" h="6858000">
                <a:moveTo>
                  <a:pt x="0" y="6858000"/>
                </a:moveTo>
                <a:lnTo>
                  <a:pt x="2783128" y="6858000"/>
                </a:lnTo>
                <a:lnTo>
                  <a:pt x="2803900" y="6548170"/>
                </a:lnTo>
                <a:cubicBezTo>
                  <a:pt x="3116209" y="3483841"/>
                  <a:pt x="6385094" y="4569612"/>
                  <a:pt x="601677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 w="63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A27D90-76D7-4D93-B124-9E158CAAB872}"/>
              </a:ext>
            </a:extLst>
          </p:cNvPr>
          <p:cNvGrpSpPr/>
          <p:nvPr/>
        </p:nvGrpSpPr>
        <p:grpSpPr>
          <a:xfrm>
            <a:off x="6423160" y="575654"/>
            <a:ext cx="4360205" cy="5706693"/>
            <a:chOff x="5722733" y="54864"/>
            <a:chExt cx="5245963" cy="6865985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4A727CF-A5B0-45E5-815E-228EC2BEC6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/>
          </p:blipFill>
          <p:spPr>
            <a:xfrm>
              <a:off x="5722733" y="398861"/>
              <a:ext cx="5245962" cy="305372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5" name="Picture 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57F3EBE9-0275-41F7-B741-A11A64960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/>
          </p:blipFill>
          <p:spPr>
            <a:xfrm>
              <a:off x="5722733" y="4012880"/>
              <a:ext cx="5245962" cy="290796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24CF70-7EDC-4F3E-9DF8-178A222998FC}"/>
                </a:ext>
              </a:extLst>
            </p:cNvPr>
            <p:cNvGrpSpPr/>
            <p:nvPr/>
          </p:nvGrpSpPr>
          <p:grpSpPr>
            <a:xfrm>
              <a:off x="5722734" y="54864"/>
              <a:ext cx="5245962" cy="340286"/>
              <a:chOff x="3179886" y="2083564"/>
              <a:chExt cx="5702858" cy="369350"/>
            </a:xfrm>
            <a:effectLst/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6A6DE014-C076-4091-985F-437D2B789BE2}"/>
                  </a:ext>
                </a:extLst>
              </p:cNvPr>
              <p:cNvGrpSpPr/>
              <p:nvPr/>
            </p:nvGrpSpPr>
            <p:grpSpPr>
              <a:xfrm>
                <a:off x="3179886" y="2083564"/>
                <a:ext cx="5702858" cy="369350"/>
                <a:chOff x="3179886" y="2083564"/>
                <a:chExt cx="5702858" cy="369350"/>
              </a:xfrm>
            </p:grpSpPr>
            <p:sp>
              <p:nvSpPr>
                <p:cNvPr id="10" name="Round Same Side Corner Rectangle 1">
                  <a:extLst>
                    <a:ext uri="{FF2B5EF4-FFF2-40B4-BE49-F238E27FC236}">
                      <a16:creationId xmlns:a16="http://schemas.microsoft.com/office/drawing/2014/main" id="{A81D6D57-5C79-4ABC-9D0B-E57DB6478C79}"/>
                    </a:ext>
                  </a:extLst>
                </p:cNvPr>
                <p:cNvSpPr/>
                <p:nvPr/>
              </p:nvSpPr>
              <p:spPr>
                <a:xfrm>
                  <a:off x="3179886" y="2083564"/>
                  <a:ext cx="5702858" cy="369350"/>
                </a:xfrm>
                <a:prstGeom prst="round2SameRect">
                  <a:avLst>
                    <a:gd name="adj1" fmla="val 14928"/>
                    <a:gd name="adj2" fmla="val 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2876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05F62594-6582-4ED3-BE09-E5E6A03DD14A}"/>
                    </a:ext>
                  </a:extLst>
                </p:cNvPr>
                <p:cNvGrpSpPr/>
                <p:nvPr/>
              </p:nvGrpSpPr>
              <p:grpSpPr>
                <a:xfrm>
                  <a:off x="3382010" y="2233949"/>
                  <a:ext cx="341854" cy="82531"/>
                  <a:chOff x="3382010" y="2233949"/>
                  <a:chExt cx="341854" cy="82531"/>
                </a:xfrm>
              </p:grpSpPr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A7822D79-948E-489F-ABBE-BFA6CCC9B38E}"/>
                      </a:ext>
                    </a:extLst>
                  </p:cNvPr>
                  <p:cNvSpPr/>
                  <p:nvPr/>
                </p:nvSpPr>
                <p:spPr>
                  <a:xfrm>
                    <a:off x="3382010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2876" dirty="0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06029058-2637-4101-9FAE-43325EAAE13C}"/>
                      </a:ext>
                    </a:extLst>
                  </p:cNvPr>
                  <p:cNvSpPr/>
                  <p:nvPr/>
                </p:nvSpPr>
                <p:spPr>
                  <a:xfrm>
                    <a:off x="3511671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2"/>
                      </a:gs>
                      <a:gs pos="0">
                        <a:schemeClr val="accent2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2876" dirty="0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5BD0B36C-B6B1-4731-80CF-2C56582E4912}"/>
                      </a:ext>
                    </a:extLst>
                  </p:cNvPr>
                  <p:cNvSpPr/>
                  <p:nvPr/>
                </p:nvSpPr>
                <p:spPr>
                  <a:xfrm>
                    <a:off x="3641333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3"/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2876" dirty="0"/>
                  </a:p>
                </p:txBody>
              </p:sp>
            </p:grpSp>
          </p:grpSp>
          <p:sp>
            <p:nvSpPr>
              <p:cNvPr id="9" name="Rounded Rectangle 23">
                <a:extLst>
                  <a:ext uri="{FF2B5EF4-FFF2-40B4-BE49-F238E27FC236}">
                    <a16:creationId xmlns:a16="http://schemas.microsoft.com/office/drawing/2014/main" id="{7B6AEA93-B0FC-404B-89EB-FF4C926C0F7F}"/>
                  </a:ext>
                </a:extLst>
              </p:cNvPr>
              <p:cNvSpPr/>
              <p:nvPr/>
            </p:nvSpPr>
            <p:spPr>
              <a:xfrm>
                <a:off x="3965020" y="2182834"/>
                <a:ext cx="2674620" cy="1847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IN" sz="1598" dirty="0">
                  <a:solidFill>
                    <a:schemeClr val="bg1">
                      <a:lumMod val="7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19C072-1AA4-47EC-B03B-2C365AEE0D2D}"/>
                </a:ext>
              </a:extLst>
            </p:cNvPr>
            <p:cNvGrpSpPr/>
            <p:nvPr/>
          </p:nvGrpSpPr>
          <p:grpSpPr>
            <a:xfrm>
              <a:off x="5722734" y="3672594"/>
              <a:ext cx="5245962" cy="340286"/>
              <a:chOff x="3179886" y="2083564"/>
              <a:chExt cx="5702858" cy="369350"/>
            </a:xfrm>
            <a:effectLst/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C90C09F-0F43-47BA-9514-70D3A63BCAAC}"/>
                  </a:ext>
                </a:extLst>
              </p:cNvPr>
              <p:cNvGrpSpPr/>
              <p:nvPr/>
            </p:nvGrpSpPr>
            <p:grpSpPr>
              <a:xfrm>
                <a:off x="3179886" y="2083564"/>
                <a:ext cx="5702858" cy="369350"/>
                <a:chOff x="3179886" y="2083564"/>
                <a:chExt cx="5702858" cy="369350"/>
              </a:xfrm>
            </p:grpSpPr>
            <p:sp>
              <p:nvSpPr>
                <p:cNvPr id="18" name="Round Same Side Corner Rectangle 1">
                  <a:extLst>
                    <a:ext uri="{FF2B5EF4-FFF2-40B4-BE49-F238E27FC236}">
                      <a16:creationId xmlns:a16="http://schemas.microsoft.com/office/drawing/2014/main" id="{FEF16310-C502-4424-8354-D8A7E11986CF}"/>
                    </a:ext>
                  </a:extLst>
                </p:cNvPr>
                <p:cNvSpPr/>
                <p:nvPr/>
              </p:nvSpPr>
              <p:spPr>
                <a:xfrm>
                  <a:off x="3179886" y="2083564"/>
                  <a:ext cx="5702858" cy="369350"/>
                </a:xfrm>
                <a:prstGeom prst="round2SameRect">
                  <a:avLst>
                    <a:gd name="adj1" fmla="val 14928"/>
                    <a:gd name="adj2" fmla="val 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2876" dirty="0"/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8EE0C58-1B00-4AC4-B5F4-E3540DDED0D4}"/>
                    </a:ext>
                  </a:extLst>
                </p:cNvPr>
                <p:cNvGrpSpPr/>
                <p:nvPr/>
              </p:nvGrpSpPr>
              <p:grpSpPr>
                <a:xfrm>
                  <a:off x="3382010" y="2233949"/>
                  <a:ext cx="341854" cy="82531"/>
                  <a:chOff x="3382010" y="2233949"/>
                  <a:chExt cx="341854" cy="82531"/>
                </a:xfrm>
              </p:grpSpPr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718E854B-DF68-4397-9A8E-19F057B3A406}"/>
                      </a:ext>
                    </a:extLst>
                  </p:cNvPr>
                  <p:cNvSpPr/>
                  <p:nvPr/>
                </p:nvSpPr>
                <p:spPr>
                  <a:xfrm>
                    <a:off x="3382010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2876" dirty="0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DD6F2C3D-4A5D-4446-B959-39497B7DC506}"/>
                      </a:ext>
                    </a:extLst>
                  </p:cNvPr>
                  <p:cNvSpPr/>
                  <p:nvPr/>
                </p:nvSpPr>
                <p:spPr>
                  <a:xfrm>
                    <a:off x="3511671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2"/>
                      </a:gs>
                      <a:gs pos="0">
                        <a:schemeClr val="accent2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2876" dirty="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BB3CE437-25EB-4223-A747-14B8D53AB04A}"/>
                      </a:ext>
                    </a:extLst>
                  </p:cNvPr>
                  <p:cNvSpPr/>
                  <p:nvPr/>
                </p:nvSpPr>
                <p:spPr>
                  <a:xfrm>
                    <a:off x="3641333" y="2233949"/>
                    <a:ext cx="82531" cy="82531"/>
                  </a:xfrm>
                  <a:prstGeom prst="ellipse">
                    <a:avLst/>
                  </a:prstGeom>
                  <a:gradFill>
                    <a:gsLst>
                      <a:gs pos="100000">
                        <a:schemeClr val="accent3"/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2876" dirty="0"/>
                  </a:p>
                </p:txBody>
              </p:sp>
            </p:grpSp>
          </p:grpSp>
          <p:sp>
            <p:nvSpPr>
              <p:cNvPr id="17" name="Rounded Rectangle 23">
                <a:extLst>
                  <a:ext uri="{FF2B5EF4-FFF2-40B4-BE49-F238E27FC236}">
                    <a16:creationId xmlns:a16="http://schemas.microsoft.com/office/drawing/2014/main" id="{5824C285-B2CC-4B6D-9406-BE82544FC1C5}"/>
                  </a:ext>
                </a:extLst>
              </p:cNvPr>
              <p:cNvSpPr/>
              <p:nvPr/>
            </p:nvSpPr>
            <p:spPr>
              <a:xfrm>
                <a:off x="3965020" y="2182834"/>
                <a:ext cx="2674620" cy="1847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IN" sz="1598" dirty="0">
                  <a:solidFill>
                    <a:schemeClr val="bg1">
                      <a:lumMod val="7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0779D6-06EA-4AE8-9A2C-E1E2015E5CBA}"/>
              </a:ext>
            </a:extLst>
          </p:cNvPr>
          <p:cNvGrpSpPr/>
          <p:nvPr/>
        </p:nvGrpSpPr>
        <p:grpSpPr>
          <a:xfrm>
            <a:off x="964201" y="2290227"/>
            <a:ext cx="4170072" cy="2277546"/>
            <a:chOff x="964201" y="2290227"/>
            <a:chExt cx="4170072" cy="22775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BA680E-1BB0-4624-B513-54B5665A9E9E}"/>
                </a:ext>
              </a:extLst>
            </p:cNvPr>
            <p:cNvSpPr txBox="1"/>
            <p:nvPr/>
          </p:nvSpPr>
          <p:spPr>
            <a:xfrm>
              <a:off x="964201" y="2875002"/>
              <a:ext cx="4170072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Members Contract Information Provided</a:t>
              </a:r>
            </a:p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Current TransUnion Score is Presented</a:t>
              </a:r>
            </a:p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25 Item Credit Summery</a:t>
              </a:r>
            </a:p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Factor Codes</a:t>
              </a:r>
            </a:p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Score History</a:t>
              </a:r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96533DB1-DFB7-4CE1-8CA5-5F88162C8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160" y="2953107"/>
              <a:ext cx="203565" cy="20356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125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D00C4C-BCAB-437C-846C-2028F6DF8B75}"/>
                </a:ext>
              </a:extLst>
            </p:cNvPr>
            <p:cNvSpPr txBox="1"/>
            <p:nvPr/>
          </p:nvSpPr>
          <p:spPr>
            <a:xfrm>
              <a:off x="964201" y="2290227"/>
              <a:ext cx="41700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125F97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Members Section</a:t>
              </a:r>
            </a:p>
          </p:txBody>
        </p:sp>
        <p:sp>
          <p:nvSpPr>
            <p:cNvPr id="27" name="Freeform 45">
              <a:extLst>
                <a:ext uri="{FF2B5EF4-FFF2-40B4-BE49-F238E27FC236}">
                  <a16:creationId xmlns:a16="http://schemas.microsoft.com/office/drawing/2014/main" id="{8549B3FC-B4A2-4816-A290-9E475F8D8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160" y="3256212"/>
              <a:ext cx="203565" cy="20356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125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AEAE7965-9B93-47CA-A3D7-CCBD0D036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160" y="3608887"/>
              <a:ext cx="203565" cy="20356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125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45">
              <a:extLst>
                <a:ext uri="{FF2B5EF4-FFF2-40B4-BE49-F238E27FC236}">
                  <a16:creationId xmlns:a16="http://schemas.microsoft.com/office/drawing/2014/main" id="{BA14733A-9F57-465A-AAA7-912E37C8A1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160" y="3935648"/>
              <a:ext cx="203565" cy="20356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125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40F5B3FE-6F1F-45EF-ABF3-8D3B34FCBF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160" y="4262409"/>
              <a:ext cx="203565" cy="203565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rgbClr val="125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67EC32-F050-45D6-956C-B33F6F09D93E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6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4E4189-63DC-4F56-82EC-970E24C5EA82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39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E4E1EC3-04E3-4EDF-A5DD-A3479089FFC1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40" name="Picture 3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A4B2D98-D711-45E9-AF59-8A0FB4DF5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41" name="Shape">
            <a:extLst>
              <a:ext uri="{FF2B5EF4-FFF2-40B4-BE49-F238E27FC236}">
                <a16:creationId xmlns:a16="http://schemas.microsoft.com/office/drawing/2014/main" id="{678E75F4-D144-4276-9D4A-24651A68F09E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63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59">
            <a:extLst>
              <a:ext uri="{FF2B5EF4-FFF2-40B4-BE49-F238E27FC236}">
                <a16:creationId xmlns:a16="http://schemas.microsoft.com/office/drawing/2014/main" id="{A0FF4C3C-7484-4977-9CBD-A0C5D5BC5493}"/>
              </a:ext>
            </a:extLst>
          </p:cNvPr>
          <p:cNvSpPr/>
          <p:nvPr/>
        </p:nvSpPr>
        <p:spPr>
          <a:xfrm flipV="1">
            <a:off x="0" y="0"/>
            <a:ext cx="5625245" cy="6858000"/>
          </a:xfrm>
          <a:custGeom>
            <a:avLst/>
            <a:gdLst>
              <a:gd name="connsiteX0" fmla="*/ 0 w 6045670"/>
              <a:gd name="connsiteY0" fmla="*/ 6858000 h 6858000"/>
              <a:gd name="connsiteX1" fmla="*/ 2783128 w 6045670"/>
              <a:gd name="connsiteY1" fmla="*/ 6858000 h 6858000"/>
              <a:gd name="connsiteX2" fmla="*/ 2803900 w 6045670"/>
              <a:gd name="connsiteY2" fmla="*/ 6548170 h 6858000"/>
              <a:gd name="connsiteX3" fmla="*/ 6016777 w 6045670"/>
              <a:gd name="connsiteY3" fmla="*/ 0 h 6858000"/>
              <a:gd name="connsiteX4" fmla="*/ 0 w 604567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5670" h="6858000">
                <a:moveTo>
                  <a:pt x="0" y="6858000"/>
                </a:moveTo>
                <a:lnTo>
                  <a:pt x="2783128" y="6858000"/>
                </a:lnTo>
                <a:lnTo>
                  <a:pt x="2803900" y="6548170"/>
                </a:lnTo>
                <a:cubicBezTo>
                  <a:pt x="3116209" y="3483841"/>
                  <a:pt x="6385094" y="4569612"/>
                  <a:pt x="601677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  <a:ln w="63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F3889-0C21-4F5A-8928-D95E778EAFB5}"/>
              </a:ext>
            </a:extLst>
          </p:cNvPr>
          <p:cNvSpPr txBox="1"/>
          <p:nvPr/>
        </p:nvSpPr>
        <p:spPr>
          <a:xfrm>
            <a:off x="7025640" y="2149814"/>
            <a:ext cx="4358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25F97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Members Benefits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C8CDFA-2982-478C-97AB-433F49F46AE7}"/>
              </a:ext>
            </a:extLst>
          </p:cNvPr>
          <p:cNvGrpSpPr/>
          <p:nvPr/>
        </p:nvGrpSpPr>
        <p:grpSpPr>
          <a:xfrm>
            <a:off x="640080" y="418154"/>
            <a:ext cx="6096000" cy="6021692"/>
            <a:chOff x="6096000" y="257294"/>
            <a:chExt cx="5667103" cy="5598023"/>
          </a:xfrm>
          <a:effectLst>
            <a:outerShdw blurRad="317500" algn="ctr" rotWithShape="0">
              <a:schemeClr val="bg1">
                <a:lumMod val="75000"/>
                <a:alpha val="40000"/>
              </a:schemeClr>
            </a:outerShdw>
          </a:effectLst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13E21D7-DB61-45E3-8136-9D3DC3863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tretch/>
          </p:blipFill>
          <p:spPr>
            <a:xfrm>
              <a:off x="6096000" y="3136919"/>
              <a:ext cx="5667103" cy="2718398"/>
            </a:xfrm>
            <a:prstGeom prst="rect">
              <a:avLst/>
            </a:prstGeom>
          </p:spPr>
        </p:pic>
        <p:pic>
          <p:nvPicPr>
            <p:cNvPr id="6" name="Content Placeholder 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45D1ADA9-644F-4998-876C-C43066C65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tretch/>
          </p:blipFill>
          <p:spPr>
            <a:xfrm>
              <a:off x="6096000" y="257294"/>
              <a:ext cx="5667102" cy="287962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66F694-0C61-4AD9-AEDE-4AC486AE5ED2}"/>
              </a:ext>
            </a:extLst>
          </p:cNvPr>
          <p:cNvSpPr txBox="1"/>
          <p:nvPr/>
        </p:nvSpPr>
        <p:spPr>
          <a:xfrm>
            <a:off x="7025640" y="2734589"/>
            <a:ext cx="4526280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Poppins" panose="02000000000000000000" pitchFamily="2" charset="0"/>
                <a:cs typeface="Poppins" panose="02000000000000000000" pitchFamily="2" charset="0"/>
              </a:rPr>
              <a:t>Members are provided with a complete financial section with financial analysis, and budgeting programs for viewing. This will allow you to see the members financial situation from their budget sheet.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B70E59-A3DD-4E41-AF41-AA874EAE9920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7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2BC6CF-E89E-42A7-8DB7-27B689DF32A2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16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497B876-D60E-4685-80A1-7D6E485E7819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CCD0CF5-4669-4B07-A2C6-7023FA823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18" name="Shape">
            <a:extLst>
              <a:ext uri="{FF2B5EF4-FFF2-40B4-BE49-F238E27FC236}">
                <a16:creationId xmlns:a16="http://schemas.microsoft.com/office/drawing/2014/main" id="{ACFCB8C6-AE4F-4F1F-80E6-C6059F0F8AE3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92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7BF0FD-FBB7-4B3F-8F33-FC91766B6E15}"/>
              </a:ext>
            </a:extLst>
          </p:cNvPr>
          <p:cNvSpPr/>
          <p:nvPr/>
        </p:nvSpPr>
        <p:spPr>
          <a:xfrm>
            <a:off x="0" y="4063814"/>
            <a:ext cx="12192000" cy="2794186"/>
          </a:xfrm>
          <a:custGeom>
            <a:avLst/>
            <a:gdLst>
              <a:gd name="connsiteX0" fmla="*/ 0 w 12192000"/>
              <a:gd name="connsiteY0" fmla="*/ 0 h 2103120"/>
              <a:gd name="connsiteX1" fmla="*/ 12192000 w 12192000"/>
              <a:gd name="connsiteY1" fmla="*/ 0 h 2103120"/>
              <a:gd name="connsiteX2" fmla="*/ 12192000 w 12192000"/>
              <a:gd name="connsiteY2" fmla="*/ 2103120 h 2103120"/>
              <a:gd name="connsiteX3" fmla="*/ 0 w 12192000"/>
              <a:gd name="connsiteY3" fmla="*/ 2103120 h 2103120"/>
              <a:gd name="connsiteX4" fmla="*/ 0 w 12192000"/>
              <a:gd name="connsiteY4" fmla="*/ 0 h 2103120"/>
              <a:gd name="connsiteX0" fmla="*/ 0 w 12192000"/>
              <a:gd name="connsiteY0" fmla="*/ 873760 h 2976880"/>
              <a:gd name="connsiteX1" fmla="*/ 12192000 w 12192000"/>
              <a:gd name="connsiteY1" fmla="*/ 873760 h 2976880"/>
              <a:gd name="connsiteX2" fmla="*/ 12192000 w 12192000"/>
              <a:gd name="connsiteY2" fmla="*/ 2976880 h 2976880"/>
              <a:gd name="connsiteX3" fmla="*/ 0 w 12192000"/>
              <a:gd name="connsiteY3" fmla="*/ 2976880 h 2976880"/>
              <a:gd name="connsiteX4" fmla="*/ 0 w 12192000"/>
              <a:gd name="connsiteY4" fmla="*/ 873760 h 2976880"/>
              <a:gd name="connsiteX0" fmla="*/ 0 w 12192000"/>
              <a:gd name="connsiteY0" fmla="*/ 691066 h 2794186"/>
              <a:gd name="connsiteX1" fmla="*/ 12192000 w 12192000"/>
              <a:gd name="connsiteY1" fmla="*/ 691066 h 2794186"/>
              <a:gd name="connsiteX2" fmla="*/ 12192000 w 12192000"/>
              <a:gd name="connsiteY2" fmla="*/ 2794186 h 2794186"/>
              <a:gd name="connsiteX3" fmla="*/ 0 w 12192000"/>
              <a:gd name="connsiteY3" fmla="*/ 2794186 h 2794186"/>
              <a:gd name="connsiteX4" fmla="*/ 0 w 12192000"/>
              <a:gd name="connsiteY4" fmla="*/ 691066 h 279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794186">
                <a:moveTo>
                  <a:pt x="0" y="691066"/>
                </a:moveTo>
                <a:cubicBezTo>
                  <a:pt x="4277360" y="1681666"/>
                  <a:pt x="8600440" y="-1274894"/>
                  <a:pt x="12192000" y="691066"/>
                </a:cubicBezTo>
                <a:lnTo>
                  <a:pt x="12192000" y="2794186"/>
                </a:lnTo>
                <a:lnTo>
                  <a:pt x="0" y="2794186"/>
                </a:lnTo>
                <a:lnTo>
                  <a:pt x="0" y="6910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12C6E-21FF-4B0C-B0B8-638A728EFA08}"/>
              </a:ext>
            </a:extLst>
          </p:cNvPr>
          <p:cNvSpPr txBox="1"/>
          <p:nvPr/>
        </p:nvSpPr>
        <p:spPr>
          <a:xfrm>
            <a:off x="3048000" y="37921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125F97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Budget Sheet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8DF92-8732-48A1-B0D6-C507E779155E}"/>
              </a:ext>
            </a:extLst>
          </p:cNvPr>
          <p:cNvSpPr txBox="1"/>
          <p:nvPr/>
        </p:nvSpPr>
        <p:spPr>
          <a:xfrm>
            <a:off x="1363980" y="963989"/>
            <a:ext cx="9464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oppins" panose="02000000000000000000" pitchFamily="2" charset="0"/>
                <a:cs typeface="Poppins" panose="02000000000000000000" pitchFamily="2" charset="0"/>
              </a:rPr>
              <a:t>Members fill out a budget sheet. You will be able to see their income, expenses and disposable income.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8EBE11-CFD0-4836-ACBA-1AE79BEA1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922" y="1732240"/>
            <a:ext cx="6574155" cy="4900243"/>
          </a:xfrm>
          <a:prstGeom prst="rect">
            <a:avLst/>
          </a:prstGeom>
          <a:ln>
            <a:gradFill>
              <a:gsLst>
                <a:gs pos="0">
                  <a:srgbClr val="125F97">
                    <a:alpha val="0"/>
                  </a:srgbClr>
                </a:gs>
                <a:gs pos="100000">
                  <a:srgbClr val="125F97"/>
                </a:gs>
              </a:gsLst>
              <a:lin ang="5400000" scaled="1"/>
            </a:gradFill>
          </a:ln>
          <a:effectLst>
            <a:outerShdw blurRad="381000" dist="393700" dir="5400000" algn="ctr" rotWithShape="0">
              <a:schemeClr val="bg1">
                <a:lumMod val="75000"/>
                <a:alpha val="40000"/>
              </a:schemeClr>
            </a:outerShdw>
          </a:effec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28DF89-29C9-4B07-9713-F9057B92DA5C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8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96A2D7-82D2-4AE1-81D3-2264B911F9C7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13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75AB2F6-67B9-4CA2-BD93-7C3A6141C884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EBCB8EE-1187-480C-B752-D725A7292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15" name="Shape">
            <a:extLst>
              <a:ext uri="{FF2B5EF4-FFF2-40B4-BE49-F238E27FC236}">
                <a16:creationId xmlns:a16="http://schemas.microsoft.com/office/drawing/2014/main" id="{9066B408-8745-437D-BBCC-F920FD7A5B27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086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954DC0-E3EB-4775-AC73-213A022046A4}"/>
              </a:ext>
            </a:extLst>
          </p:cNvPr>
          <p:cNvSpPr/>
          <p:nvPr/>
        </p:nvSpPr>
        <p:spPr>
          <a:xfrm>
            <a:off x="8276491" y="0"/>
            <a:ext cx="39155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1158962-3C60-4460-BFF1-C0751629A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0" t="19871" r="33981" b="3360"/>
          <a:stretch/>
        </p:blipFill>
        <p:spPr>
          <a:xfrm>
            <a:off x="5060362" y="1233498"/>
            <a:ext cx="6432259" cy="4391003"/>
          </a:xfrm>
          <a:prstGeom prst="rect">
            <a:avLst/>
          </a:prstGeom>
          <a:ln>
            <a:gradFill flip="none" rotWithShape="1">
              <a:gsLst>
                <a:gs pos="0">
                  <a:srgbClr val="125F97"/>
                </a:gs>
                <a:gs pos="100000">
                  <a:srgbClr val="878787">
                    <a:alpha val="46000"/>
                  </a:srgbClr>
                </a:gs>
              </a:gsLst>
              <a:lin ang="0" scaled="1"/>
              <a:tileRect/>
            </a:gradFill>
          </a:ln>
          <a:effectLst>
            <a:outerShdw blurRad="317500" algn="ctr" rotWithShape="0">
              <a:schemeClr val="bg1">
                <a:lumMod val="75000"/>
                <a:alpha val="40000"/>
              </a:scheme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C6CFEF-2336-470D-9F26-FC9F5296A558}"/>
              </a:ext>
            </a:extLst>
          </p:cNvPr>
          <p:cNvGrpSpPr/>
          <p:nvPr/>
        </p:nvGrpSpPr>
        <p:grpSpPr>
          <a:xfrm>
            <a:off x="534987" y="2573382"/>
            <a:ext cx="4305300" cy="1711237"/>
            <a:chOff x="617220" y="2290227"/>
            <a:chExt cx="4305300" cy="17112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93A49B-E42E-408B-824D-1C5AC69BD650}"/>
                </a:ext>
              </a:extLst>
            </p:cNvPr>
            <p:cNvSpPr txBox="1"/>
            <p:nvPr/>
          </p:nvSpPr>
          <p:spPr>
            <a:xfrm>
              <a:off x="617220" y="2875002"/>
              <a:ext cx="4305300" cy="1126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  <a:buClr>
                  <a:schemeClr val="bg1"/>
                </a:buClr>
              </a:pPr>
              <a:r>
                <a:rPr lang="en-US" sz="1400" dirty="0">
                  <a:latin typeface="Poppins" panose="02000000000000000000" pitchFamily="2" charset="0"/>
                  <a:cs typeface="Poppins" panose="02000000000000000000" pitchFamily="2" charset="0"/>
                </a:rPr>
                <a:t>Members are also provided with a support section. This section allows members to have access to valuable information on credit as well as finance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BD2850-9DBA-49A4-803D-DAF68AB1F90A}"/>
                </a:ext>
              </a:extLst>
            </p:cNvPr>
            <p:cNvSpPr txBox="1"/>
            <p:nvPr/>
          </p:nvSpPr>
          <p:spPr>
            <a:xfrm>
              <a:off x="617220" y="2290227"/>
              <a:ext cx="43053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125F97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Support FAQs</a:t>
              </a:r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AF0D934-3CD9-4652-8038-0A058A844189}"/>
              </a:ext>
            </a:extLst>
          </p:cNvPr>
          <p:cNvSpPr txBox="1">
            <a:spLocks/>
          </p:cNvSpPr>
          <p:nvPr/>
        </p:nvSpPr>
        <p:spPr>
          <a:xfrm>
            <a:off x="11570670" y="6492819"/>
            <a:ext cx="3025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1828800" rtl="0" eaLnBrk="1" latinLnBrk="0" hangingPunct="1">
              <a:lnSpc>
                <a:spcPct val="100000"/>
              </a:lnSpc>
              <a:spcBef>
                <a:spcPts val="2000"/>
              </a:spcBef>
              <a:buFontTx/>
              <a:buNone/>
              <a:defRPr sz="2800" kern="12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9144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4E0B5DC-EFBE-485A-89FB-4CC9A5902232}" type="slidenum">
              <a:rPr lang="en-US" sz="1200" b="1" smtClean="0">
                <a:solidFill>
                  <a:srgbClr val="125F97"/>
                </a:solidFill>
                <a:latin typeface="Montserrat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9</a:t>
            </a:fld>
            <a:endParaRPr lang="en-US" sz="1200" b="1" dirty="0">
              <a:solidFill>
                <a:srgbClr val="125F97"/>
              </a:solidFill>
              <a:latin typeface="Montserrat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Freeform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C92D8B-8BC2-418E-B515-A90E5B8CEA76}"/>
              </a:ext>
            </a:extLst>
          </p:cNvPr>
          <p:cNvSpPr>
            <a:spLocks/>
          </p:cNvSpPr>
          <p:nvPr/>
        </p:nvSpPr>
        <p:spPr bwMode="auto">
          <a:xfrm>
            <a:off x="11878443" y="6530034"/>
            <a:ext cx="62649" cy="110235"/>
          </a:xfrm>
          <a:custGeom>
            <a:avLst/>
            <a:gdLst>
              <a:gd name="T0" fmla="*/ 1078 w 1147"/>
              <a:gd name="T1" fmla="*/ 883 h 2018"/>
              <a:gd name="T2" fmla="*/ 397 w 1147"/>
              <a:gd name="T3" fmla="*/ 98 h 2018"/>
              <a:gd name="T4" fmla="*/ 98 w 1147"/>
              <a:gd name="T5" fmla="*/ 77 h 2018"/>
              <a:gd name="T6" fmla="*/ 77 w 1147"/>
              <a:gd name="T7" fmla="*/ 376 h 2018"/>
              <a:gd name="T8" fmla="*/ 637 w 1147"/>
              <a:gd name="T9" fmla="*/ 1022 h 2018"/>
              <a:gd name="T10" fmla="*/ 77 w 1147"/>
              <a:gd name="T11" fmla="*/ 1667 h 2018"/>
              <a:gd name="T12" fmla="*/ 98 w 1147"/>
              <a:gd name="T13" fmla="*/ 1967 h 2018"/>
              <a:gd name="T14" fmla="*/ 237 w 1147"/>
              <a:gd name="T15" fmla="*/ 2018 h 2018"/>
              <a:gd name="T16" fmla="*/ 398 w 1147"/>
              <a:gd name="T17" fmla="*/ 1945 h 2018"/>
              <a:gd name="T18" fmla="*/ 1078 w 1147"/>
              <a:gd name="T19" fmla="*/ 1161 h 2018"/>
              <a:gd name="T20" fmla="*/ 1078 w 1147"/>
              <a:gd name="T21" fmla="*/ 883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1078" y="883"/>
                </a:moveTo>
                <a:cubicBezTo>
                  <a:pt x="397" y="98"/>
                  <a:pt x="397" y="98"/>
                  <a:pt x="397" y="98"/>
                </a:cubicBezTo>
                <a:cubicBezTo>
                  <a:pt x="320" y="9"/>
                  <a:pt x="186" y="0"/>
                  <a:pt x="98" y="77"/>
                </a:cubicBezTo>
                <a:cubicBezTo>
                  <a:pt x="9" y="154"/>
                  <a:pt x="0" y="288"/>
                  <a:pt x="77" y="376"/>
                </a:cubicBezTo>
                <a:cubicBezTo>
                  <a:pt x="637" y="1022"/>
                  <a:pt x="637" y="1022"/>
                  <a:pt x="637" y="1022"/>
                </a:cubicBezTo>
                <a:cubicBezTo>
                  <a:pt x="77" y="1667"/>
                  <a:pt x="77" y="1667"/>
                  <a:pt x="77" y="1667"/>
                </a:cubicBezTo>
                <a:cubicBezTo>
                  <a:pt x="0" y="1756"/>
                  <a:pt x="10" y="1890"/>
                  <a:pt x="98" y="1967"/>
                </a:cubicBezTo>
                <a:cubicBezTo>
                  <a:pt x="138" y="2001"/>
                  <a:pt x="188" y="2018"/>
                  <a:pt x="237" y="2018"/>
                </a:cubicBezTo>
                <a:cubicBezTo>
                  <a:pt x="297" y="2018"/>
                  <a:pt x="356" y="1994"/>
                  <a:pt x="398" y="1945"/>
                </a:cubicBezTo>
                <a:cubicBezTo>
                  <a:pt x="1078" y="1161"/>
                  <a:pt x="1078" y="1161"/>
                  <a:pt x="1078" y="1161"/>
                </a:cubicBezTo>
                <a:cubicBezTo>
                  <a:pt x="1147" y="1081"/>
                  <a:pt x="1147" y="963"/>
                  <a:pt x="1078" y="883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sp>
        <p:nvSpPr>
          <p:cNvPr id="14" name="Freeform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29C18B5-2FF8-424C-A557-EDED29AC5D70}"/>
              </a:ext>
            </a:extLst>
          </p:cNvPr>
          <p:cNvSpPr>
            <a:spLocks/>
          </p:cNvSpPr>
          <p:nvPr/>
        </p:nvSpPr>
        <p:spPr bwMode="auto">
          <a:xfrm>
            <a:off x="11502762" y="6530034"/>
            <a:ext cx="62649" cy="110235"/>
          </a:xfrm>
          <a:custGeom>
            <a:avLst/>
            <a:gdLst>
              <a:gd name="T0" fmla="*/ 69 w 1147"/>
              <a:gd name="T1" fmla="*/ 1136 h 2018"/>
              <a:gd name="T2" fmla="*/ 750 w 1147"/>
              <a:gd name="T3" fmla="*/ 1920 h 2018"/>
              <a:gd name="T4" fmla="*/ 1049 w 1147"/>
              <a:gd name="T5" fmla="*/ 1942 h 2018"/>
              <a:gd name="T6" fmla="*/ 1070 w 1147"/>
              <a:gd name="T7" fmla="*/ 1642 h 2018"/>
              <a:gd name="T8" fmla="*/ 510 w 1147"/>
              <a:gd name="T9" fmla="*/ 996 h 2018"/>
              <a:gd name="T10" fmla="*/ 1070 w 1147"/>
              <a:gd name="T11" fmla="*/ 351 h 2018"/>
              <a:gd name="T12" fmla="*/ 1049 w 1147"/>
              <a:gd name="T13" fmla="*/ 52 h 2018"/>
              <a:gd name="T14" fmla="*/ 910 w 1147"/>
              <a:gd name="T15" fmla="*/ 0 h 2018"/>
              <a:gd name="T16" fmla="*/ 750 w 1147"/>
              <a:gd name="T17" fmla="*/ 73 h 2018"/>
              <a:gd name="T18" fmla="*/ 69 w 1147"/>
              <a:gd name="T19" fmla="*/ 858 h 2018"/>
              <a:gd name="T20" fmla="*/ 69 w 1147"/>
              <a:gd name="T21" fmla="*/ 1136 h 2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7" h="2018">
                <a:moveTo>
                  <a:pt x="69" y="1136"/>
                </a:moveTo>
                <a:cubicBezTo>
                  <a:pt x="750" y="1920"/>
                  <a:pt x="750" y="1920"/>
                  <a:pt x="750" y="1920"/>
                </a:cubicBezTo>
                <a:cubicBezTo>
                  <a:pt x="827" y="2009"/>
                  <a:pt x="961" y="2018"/>
                  <a:pt x="1049" y="1942"/>
                </a:cubicBezTo>
                <a:cubicBezTo>
                  <a:pt x="1138" y="1865"/>
                  <a:pt x="1147" y="1731"/>
                  <a:pt x="1070" y="1642"/>
                </a:cubicBezTo>
                <a:cubicBezTo>
                  <a:pt x="510" y="996"/>
                  <a:pt x="510" y="996"/>
                  <a:pt x="510" y="996"/>
                </a:cubicBezTo>
                <a:cubicBezTo>
                  <a:pt x="1070" y="351"/>
                  <a:pt x="1070" y="351"/>
                  <a:pt x="1070" y="351"/>
                </a:cubicBezTo>
                <a:cubicBezTo>
                  <a:pt x="1147" y="262"/>
                  <a:pt x="1137" y="129"/>
                  <a:pt x="1049" y="52"/>
                </a:cubicBezTo>
                <a:cubicBezTo>
                  <a:pt x="1009" y="17"/>
                  <a:pt x="959" y="0"/>
                  <a:pt x="910" y="0"/>
                </a:cubicBezTo>
                <a:cubicBezTo>
                  <a:pt x="851" y="0"/>
                  <a:pt x="791" y="25"/>
                  <a:pt x="750" y="73"/>
                </a:cubicBezTo>
                <a:cubicBezTo>
                  <a:pt x="69" y="858"/>
                  <a:pt x="69" y="858"/>
                  <a:pt x="69" y="858"/>
                </a:cubicBezTo>
                <a:cubicBezTo>
                  <a:pt x="0" y="937"/>
                  <a:pt x="0" y="1056"/>
                  <a:pt x="69" y="1136"/>
                </a:cubicBezTo>
                <a:close/>
              </a:path>
            </a:pathLst>
          </a:custGeom>
          <a:solidFill>
            <a:srgbClr val="125F97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F79239"/>
              </a:solidFill>
            </a:endParaRPr>
          </a:p>
        </p:txBody>
      </p: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8B65921-F89B-452C-95DB-BE12E553F1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37059" r="10707" b="36863"/>
          <a:stretch/>
        </p:blipFill>
        <p:spPr>
          <a:xfrm>
            <a:off x="10444376" y="89381"/>
            <a:ext cx="1671424" cy="333783"/>
          </a:xfrm>
          <a:prstGeom prst="rect">
            <a:avLst/>
          </a:prstGeom>
        </p:spPr>
      </p:pic>
      <p:sp>
        <p:nvSpPr>
          <p:cNvPr id="16" name="Shape">
            <a:extLst>
              <a:ext uri="{FF2B5EF4-FFF2-40B4-BE49-F238E27FC236}">
                <a16:creationId xmlns:a16="http://schemas.microsoft.com/office/drawing/2014/main" id="{B1B39C8E-7D23-4431-B8C8-0398F39F5B22}"/>
              </a:ext>
            </a:extLst>
          </p:cNvPr>
          <p:cNvSpPr/>
          <p:nvPr/>
        </p:nvSpPr>
        <p:spPr>
          <a:xfrm rot="16200000">
            <a:off x="25244" y="6231235"/>
            <a:ext cx="582469" cy="671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4" h="21474" extrusionOk="0">
                <a:moveTo>
                  <a:pt x="0" y="63"/>
                </a:moveTo>
                <a:lnTo>
                  <a:pt x="21203" y="0"/>
                </a:lnTo>
                <a:cubicBezTo>
                  <a:pt x="21600" y="614"/>
                  <a:pt x="21521" y="1377"/>
                  <a:pt x="21005" y="1920"/>
                </a:cubicBezTo>
                <a:cubicBezTo>
                  <a:pt x="20262" y="2703"/>
                  <a:pt x="18974" y="2780"/>
                  <a:pt x="17853" y="2412"/>
                </a:cubicBezTo>
                <a:cubicBezTo>
                  <a:pt x="17186" y="2193"/>
                  <a:pt x="16586" y="1832"/>
                  <a:pt x="15896" y="1673"/>
                </a:cubicBezTo>
                <a:cubicBezTo>
                  <a:pt x="13983" y="1233"/>
                  <a:pt x="12171" y="2394"/>
                  <a:pt x="10229" y="2508"/>
                </a:cubicBezTo>
                <a:cubicBezTo>
                  <a:pt x="8112" y="2633"/>
                  <a:pt x="5908" y="1522"/>
                  <a:pt x="3997" y="2425"/>
                </a:cubicBezTo>
                <a:cubicBezTo>
                  <a:pt x="1880" y="3426"/>
                  <a:pt x="1802" y="5745"/>
                  <a:pt x="2269" y="7892"/>
                </a:cubicBezTo>
                <a:cubicBezTo>
                  <a:pt x="2641" y="9598"/>
                  <a:pt x="3162" y="11420"/>
                  <a:pt x="2811" y="13213"/>
                </a:cubicBezTo>
                <a:cubicBezTo>
                  <a:pt x="2601" y="14283"/>
                  <a:pt x="2059" y="15314"/>
                  <a:pt x="2137" y="16400"/>
                </a:cubicBezTo>
                <a:cubicBezTo>
                  <a:pt x="2217" y="17498"/>
                  <a:pt x="2927" y="18503"/>
                  <a:pt x="2893" y="19609"/>
                </a:cubicBezTo>
                <a:cubicBezTo>
                  <a:pt x="2876" y="20170"/>
                  <a:pt x="2657" y="20724"/>
                  <a:pt x="2168" y="21088"/>
                </a:cubicBezTo>
                <a:cubicBezTo>
                  <a:pt x="1571" y="21533"/>
                  <a:pt x="715" y="21600"/>
                  <a:pt x="36" y="21254"/>
                </a:cubicBezTo>
                <a:lnTo>
                  <a:pt x="0" y="63"/>
                </a:lnTo>
                <a:close/>
              </a:path>
            </a:pathLst>
          </a:custGeom>
          <a:solidFill>
            <a:srgbClr val="125F97"/>
          </a:solidFill>
          <a:ln w="12700">
            <a:miter lim="400000"/>
          </a:ln>
          <a:effectLst>
            <a:outerShdw blurRad="571500" dir="5400000" rotWithShape="0">
              <a:srgbClr val="000000">
                <a:alpha val="11984"/>
              </a:srgbClr>
            </a:outerShdw>
          </a:effectLst>
        </p:spPr>
        <p:txBody>
          <a:bodyPr lIns="0" tIns="0" rIns="0" bIns="0" anchor="ctr"/>
          <a:lstStyle/>
          <a:p>
            <a:pPr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481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305</Words>
  <Application>Microsoft Office PowerPoint</Application>
  <PresentationFormat>Widescreen</PresentationFormat>
  <Paragraphs>42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 Light</vt:lpstr>
      <vt:lpstr>Gill Sans</vt:lpstr>
      <vt:lpstr>Wingdings</vt:lpstr>
      <vt:lpstr>Segoe UI Light</vt:lpstr>
      <vt:lpstr>Calibri</vt:lpstr>
      <vt:lpstr>Poppins SemiBold</vt:lpstr>
      <vt:lpstr>Segoe UI</vt:lpstr>
      <vt:lpstr>Montserrat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O365</dc:creator>
  <cp:lastModifiedBy>O365</cp:lastModifiedBy>
  <cp:revision>15</cp:revision>
  <dcterms:created xsi:type="dcterms:W3CDTF">2021-05-05T06:01:19Z</dcterms:created>
  <dcterms:modified xsi:type="dcterms:W3CDTF">2021-05-05T08:14:51Z</dcterms:modified>
</cp:coreProperties>
</file>